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A91"/>
    <a:srgbClr val="193161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0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056" y="1916832"/>
            <a:ext cx="35283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9316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12 </a:t>
            </a:r>
            <a:r>
              <a:rPr lang="ru-RU" sz="4800" b="1" dirty="0" smtClean="0">
                <a:ln w="1270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9316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шагов</a:t>
            </a:r>
          </a:p>
          <a:p>
            <a:pPr algn="ctr"/>
            <a:r>
              <a:rPr lang="ru-RU" sz="4800" b="1" dirty="0" smtClean="0">
                <a:ln w="1270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9316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 к успешной аттестации</a:t>
            </a:r>
            <a:endParaRPr lang="ru-RU" sz="4800" b="1" cap="none" spc="0" dirty="0">
              <a:ln w="1270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19316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Рисунок 4" descr="ЛОГОТИ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260648"/>
            <a:ext cx="1000520" cy="1358825"/>
          </a:xfrm>
          <a:prstGeom prst="rect">
            <a:avLst/>
          </a:prstGeom>
        </p:spPr>
      </p:pic>
      <p:pic>
        <p:nvPicPr>
          <p:cNvPr id="9" name="Picture 2" descr="http://lublino.mos.ru/bgPic1.jpg"/>
          <p:cNvPicPr>
            <a:picLocks noChangeAspect="1" noChangeArrowheads="1"/>
          </p:cNvPicPr>
          <p:nvPr/>
        </p:nvPicPr>
        <p:blipFill>
          <a:blip r:embed="rId3" cstate="print"/>
          <a:srcRect l="9836" r="9836"/>
          <a:stretch>
            <a:fillRect/>
          </a:stretch>
        </p:blipFill>
        <p:spPr bwMode="auto">
          <a:xfrm>
            <a:off x="5652120" y="4365104"/>
            <a:ext cx="2326010" cy="16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516216" y="623731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54A91"/>
                </a:solidFill>
                <a:latin typeface="Arial Narrow" pitchFamily="34" charset="0"/>
              </a:rPr>
              <a:t>2018</a:t>
            </a:r>
            <a:endParaRPr lang="ru-RU" b="1" dirty="0">
              <a:solidFill>
                <a:srgbClr val="254A9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44008" y="234714"/>
            <a:ext cx="410445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1. Ме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54A9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тодическая</a:t>
            </a:r>
          </a:p>
          <a:p>
            <a:pPr marL="742950" marR="0" lvl="0" indent="-742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54A9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тема</a:t>
            </a:r>
          </a:p>
          <a:p>
            <a:pPr marL="742950" marR="0" lvl="0" indent="-742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600" dirty="0" smtClean="0">
              <a:solidFill>
                <a:srgbClr val="254A91"/>
              </a:solidFill>
              <a:latin typeface="Arial Narrow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Выберите интересную методическую тему с которой вы будете презентовать себя и свой опыт в течении ближайшего времени.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 не только раскроете в себе новые грани, но и повысите свою  компетентность во многих вопросах.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 Письменный отчёт по теме каждую четверть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 Выступление на учительской конференции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3816424" cy="5211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12. Работа с родителями</a:t>
            </a:r>
          </a:p>
          <a:p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Сделайте родителей своими союзниками и помощниками. Вам помогут тематические собрания, индивидуальные консультации,  участие родителей в жизни класса и школы.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Протоколы родительских собраний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Отзывы о мероприятиях</a:t>
            </a:r>
          </a:p>
          <a:p>
            <a:r>
              <a:rPr lang="ru-RU" sz="2000" dirty="0" smtClean="0">
                <a:latin typeface="Arial Narrow" pitchFamily="34" charset="0"/>
              </a:rPr>
              <a:t> 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Picture 2" descr="http://ecsurgut.ru/wp-content/uploads/2016/04/pl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445224"/>
            <a:ext cx="1440160" cy="1077454"/>
          </a:xfrm>
          <a:prstGeom prst="rect">
            <a:avLst/>
          </a:prstGeom>
          <a:noFill/>
        </p:spPr>
      </p:pic>
      <p:pic>
        <p:nvPicPr>
          <p:cNvPr id="1029" name="Picture 5" descr="http://img.espicture.ru/11/belyie-ycheloveychki--dlya-prezentaytsiyy-kartinki-8.jpg"/>
          <p:cNvPicPr>
            <a:picLocks noChangeAspect="1" noChangeArrowheads="1"/>
          </p:cNvPicPr>
          <p:nvPr/>
        </p:nvPicPr>
        <p:blipFill>
          <a:blip r:embed="rId3" cstate="print"/>
          <a:srcRect t="7652" b="7254"/>
          <a:stretch>
            <a:fillRect/>
          </a:stretch>
        </p:blipFill>
        <p:spPr bwMode="auto">
          <a:xfrm>
            <a:off x="1043608" y="5229200"/>
            <a:ext cx="1845420" cy="13681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6453336"/>
            <a:ext cx="536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-12-                                                                                   -1-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49999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17463">
              <a:buAutoNum type="arabicPeriod" startAt="2"/>
            </a:pPr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 Повышение квалификации</a:t>
            </a:r>
          </a:p>
          <a:p>
            <a:pPr marL="342900" indent="-342900"/>
            <a:endParaRPr lang="ru-RU" sz="2800" dirty="0" smtClean="0">
              <a:latin typeface="Arial Narrow" pitchFamily="34" charset="0"/>
            </a:endParaRPr>
          </a:p>
          <a:p>
            <a:pPr marL="342900" indent="-342900"/>
            <a:r>
              <a:rPr lang="ru-RU" sz="2400" dirty="0" smtClean="0">
                <a:latin typeface="Arial Narrow" pitchFamily="34" charset="0"/>
              </a:rPr>
              <a:t>    </a:t>
            </a:r>
            <a:r>
              <a:rPr lang="ru-RU" sz="2000" dirty="0" smtClean="0">
                <a:latin typeface="Arial Narrow" pitchFamily="34" charset="0"/>
              </a:rPr>
              <a:t> Повышайте свой профессиональный уровень.   Учитесь везде, где есть возможность: КПК,   семинары, конференции,  </a:t>
            </a:r>
            <a:r>
              <a:rPr lang="ru-RU" sz="2000" dirty="0" err="1" smtClean="0">
                <a:latin typeface="Arial Narrow" pitchFamily="34" charset="0"/>
              </a:rPr>
              <a:t>он-лайн</a:t>
            </a:r>
            <a:r>
              <a:rPr lang="ru-RU" sz="2000" dirty="0" smtClean="0">
                <a:latin typeface="Arial Narrow" pitchFamily="34" charset="0"/>
              </a:rPr>
              <a:t> трансляции, </a:t>
            </a:r>
            <a:r>
              <a:rPr lang="ru-RU" sz="2000" dirty="0" err="1" smtClean="0">
                <a:latin typeface="Arial Narrow" pitchFamily="34" charset="0"/>
              </a:rPr>
              <a:t>вебинары</a:t>
            </a:r>
            <a:r>
              <a:rPr lang="ru-RU" sz="2000" dirty="0" smtClean="0">
                <a:latin typeface="Arial Narrow" pitchFamily="34" charset="0"/>
              </a:rPr>
              <a:t>, мастер-классы  -  участвуйте и проводите сами!</a:t>
            </a:r>
          </a:p>
          <a:p>
            <a:pPr marL="342900" indent="19050"/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 </a:t>
            </a:r>
          </a:p>
          <a:p>
            <a:pPr marL="342900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Курсы на </a:t>
            </a:r>
            <a:r>
              <a:rPr lang="en-US" sz="2000" dirty="0" err="1" smtClean="0">
                <a:latin typeface="Arial Narrow" pitchFamily="34" charset="0"/>
              </a:rPr>
              <a:t>Edubank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pPr marL="342900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Дни Мастер-классов каждую четверть</a:t>
            </a:r>
          </a:p>
          <a:p>
            <a:pPr marL="342900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Презентационные мероприятия</a:t>
            </a:r>
          </a:p>
          <a:p>
            <a:pPr marL="342900" indent="-342900"/>
            <a:endParaRPr lang="ru-RU" sz="2000" dirty="0" smtClean="0">
              <a:latin typeface="Arial Narrow" pitchFamily="34" charset="0"/>
            </a:endParaRPr>
          </a:p>
          <a:p>
            <a:pPr marL="342900" indent="-342900"/>
            <a:endParaRPr lang="ru-RU" sz="24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332656"/>
            <a:ext cx="352839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11. Результаты учащихся</a:t>
            </a:r>
          </a:p>
          <a:p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Привлекайте своих учащихся к участию в конкурсах, соревнованиях, фестивалях, олимпиадах, НПК. </a:t>
            </a:r>
          </a:p>
          <a:p>
            <a:r>
              <a:rPr lang="ru-RU" sz="2000" dirty="0" smtClean="0">
                <a:latin typeface="Arial Narrow" pitchFamily="34" charset="0"/>
              </a:rPr>
              <a:t>Их результат  - это и ваш результат!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Школьная НПК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Платные и бесплатные олимпиады</a:t>
            </a:r>
          </a:p>
          <a:p>
            <a:endParaRPr lang="ru-RU" sz="2000" dirty="0">
              <a:latin typeface="Arial Narrow" pitchFamily="34" charset="0"/>
            </a:endParaRPr>
          </a:p>
        </p:txBody>
      </p:sp>
      <p:pic>
        <p:nvPicPr>
          <p:cNvPr id="5" name="Picture 2" descr="http://www.studentenwohnheime-muc.de/Bilder/M_Checkliste.jpg"/>
          <p:cNvPicPr>
            <a:picLocks noChangeAspect="1" noChangeArrowheads="1"/>
          </p:cNvPicPr>
          <p:nvPr/>
        </p:nvPicPr>
        <p:blipFill>
          <a:blip r:embed="rId2" cstate="print"/>
          <a:srcRect l="21950" r="18436"/>
          <a:stretch>
            <a:fillRect/>
          </a:stretch>
        </p:blipFill>
        <p:spPr bwMode="auto">
          <a:xfrm>
            <a:off x="6732240" y="4869160"/>
            <a:ext cx="1368152" cy="1622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58" name="Picture 2" descr="https://static.norma.uz/images/133245_439c40c1bd23cbbe2ffee29f85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9846" y="5373216"/>
            <a:ext cx="2049227" cy="11521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6453336"/>
            <a:ext cx="609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-2                                                                                -11-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332656"/>
            <a:ext cx="4176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3. Трансляция </a:t>
            </a:r>
          </a:p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опыта</a:t>
            </a:r>
          </a:p>
          <a:p>
            <a:endParaRPr lang="ru-RU" sz="2400" dirty="0" smtClean="0"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Будьте активным членом школьного, районного и городского методического объединения. </a:t>
            </a:r>
          </a:p>
          <a:p>
            <a:r>
              <a:rPr lang="ru-RU" sz="2000" dirty="0" smtClean="0">
                <a:latin typeface="Arial Narrow" pitchFamily="34" charset="0"/>
              </a:rPr>
              <a:t>Посещайте все заседания, представляйте свой уникальный опыт. Вас должны знать не только в школе! </a:t>
            </a:r>
          </a:p>
          <a:p>
            <a:r>
              <a:rPr lang="ru-RU" sz="2000" dirty="0" smtClean="0">
                <a:latin typeface="Arial Narrow" pitchFamily="34" charset="0"/>
              </a:rPr>
              <a:t>Работайте над созданием личного </a:t>
            </a:r>
          </a:p>
          <a:p>
            <a:r>
              <a:rPr lang="ru-RU" sz="2000" dirty="0" smtClean="0">
                <a:latin typeface="Arial Narrow" pitchFamily="34" charset="0"/>
              </a:rPr>
              <a:t>бренда!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1 выступление в четверть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Открытые уроки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Ведение образовательного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Arial Narrow" pitchFamily="34" charset="0"/>
              </a:rPr>
              <a:t>блога</a:t>
            </a:r>
            <a:r>
              <a:rPr lang="ru-RU" sz="2000" dirty="0" smtClean="0">
                <a:latin typeface="Arial Narrow" pitchFamily="34" charset="0"/>
              </a:rPr>
              <a:t> или страницы в</a:t>
            </a:r>
          </a:p>
          <a:p>
            <a:r>
              <a:rPr lang="ru-RU" sz="2000" dirty="0" err="1" smtClean="0">
                <a:latin typeface="Arial Narrow" pitchFamily="34" charset="0"/>
              </a:rPr>
              <a:t>соцсетях</a:t>
            </a:r>
            <a:endParaRPr lang="ru-RU" sz="20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Публикации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38884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10. Учебная деятельность</a:t>
            </a:r>
          </a:p>
          <a:p>
            <a:endParaRPr lang="ru-RU" sz="32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Главное, всё-таки  - качество обучения! Анализируйте результаты экзаменов, тестов и мониторингов.</a:t>
            </a:r>
          </a:p>
          <a:p>
            <a:r>
              <a:rPr lang="ru-RU" sz="2000" dirty="0" smtClean="0">
                <a:latin typeface="Arial Narrow" pitchFamily="34" charset="0"/>
              </a:rPr>
              <a:t>Помогайте своим ученикам эффективно продвигаться вперёд.</a:t>
            </a:r>
          </a:p>
          <a:p>
            <a:endParaRPr lang="ru-RU" sz="2000" dirty="0" smtClean="0">
              <a:latin typeface="Arial Narrow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Мониторинговые тесты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Четвертные и годовые контрольные работы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Результаты ВПР, ОГЭ, ЕГЭ </a:t>
            </a:r>
            <a:endParaRPr lang="ru-RU" sz="1600" dirty="0">
              <a:latin typeface="Arial Narrow" pitchFamily="34" charset="0"/>
            </a:endParaRPr>
          </a:p>
        </p:txBody>
      </p:sp>
      <p:pic>
        <p:nvPicPr>
          <p:cNvPr id="18436" name="Picture 4" descr="https://ozgsch22.edumsko.ru/uploads/1800/1729/section/116407/novich1.jpg?15227339219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292086"/>
            <a:ext cx="1368152" cy="1194853"/>
          </a:xfrm>
          <a:prstGeom prst="rect">
            <a:avLst/>
          </a:prstGeom>
          <a:noFill/>
        </p:spPr>
      </p:pic>
      <p:pic>
        <p:nvPicPr>
          <p:cNvPr id="18438" name="Picture 6" descr="http://www.minchenko.ru/netcat_files/Image/W0201403035066861282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253203"/>
            <a:ext cx="1026114" cy="13681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6453336"/>
            <a:ext cx="557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-10-                                                                                -3-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388843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4. Работа </a:t>
            </a:r>
          </a:p>
          <a:p>
            <a:pPr marL="742950" indent="-742950"/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в группах</a:t>
            </a:r>
          </a:p>
          <a:p>
            <a:pPr marL="742950" indent="-742950"/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Создавайте в школе проблемные или временные творческие группы. Ваши идеи найдут сторонников, реализуются в открытых уроках или мероприятиях, а результатом станут интересные наработки для публикаций в сборниках или Интернете.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Методика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Программа развития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260648"/>
            <a:ext cx="388843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9. Внеурочная деятельность</a:t>
            </a:r>
          </a:p>
          <a:p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Вы можете реализовать себя в школе не только как учитель предметник. Ваши таланты раскроются в ведении клубов, кружков, секций или  краткосрочных курсов. Или же попробуйте себя в качестве организатора любого рода активностей для параллели или всей школы.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КСК/ клуб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Кружок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Платные услуги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Предметные дни и недели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17410" name="Picture 2" descr="http://lh4h.org/wp-content/uploads/2015/10/group_session_1600_cl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73216"/>
            <a:ext cx="1856384" cy="1160240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get-pdb/251121/0cddf0af-dd63-4c6d-80f8-21ea5d6281c7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653136"/>
            <a:ext cx="1584176" cy="11374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6453336"/>
            <a:ext cx="5144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-4-                                                                                   -9-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260648"/>
            <a:ext cx="352839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5. Конкурсное движение</a:t>
            </a:r>
          </a:p>
          <a:p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Принимайте участие в конкурсах </a:t>
            </a:r>
            <a:r>
              <a:rPr lang="ru-RU" sz="2000" dirty="0" err="1" smtClean="0">
                <a:latin typeface="Arial Narrow" pitchFamily="34" charset="0"/>
              </a:rPr>
              <a:t>профмастерства</a:t>
            </a:r>
            <a:r>
              <a:rPr lang="ru-RU" sz="2000" dirty="0" smtClean="0">
                <a:latin typeface="Arial Narrow" pitchFamily="34" charset="0"/>
              </a:rPr>
              <a:t>! Изучите список рейтинговых всероссийских, краевых и городских конкурсов: от спортивных и предметных до творческих и интеллектуальных. Наверняка, вы найдёте в чём себя проявить!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Мой первый открытый урок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Учитель года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Соревновательные системы</a:t>
            </a:r>
          </a:p>
          <a:p>
            <a:endParaRPr lang="ru-RU" sz="2000" dirty="0"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40324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3025">
              <a:buAutoNum type="arabicPeriod" startAt="8"/>
            </a:pPr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 Работа </a:t>
            </a:r>
          </a:p>
          <a:p>
            <a:pPr marL="342900" indent="-342900"/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   с классом</a:t>
            </a:r>
          </a:p>
          <a:p>
            <a:pPr marL="342900" indent="-342900"/>
            <a:endParaRPr lang="ru-RU" sz="32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pPr marL="265113" indent="19050"/>
            <a:r>
              <a:rPr lang="ru-RU" sz="2000" dirty="0" smtClean="0">
                <a:latin typeface="Arial Narrow" pitchFamily="34" charset="0"/>
              </a:rPr>
              <a:t>Вы классный руководитель? Классные часы, классные и общешкольные мероприятия, участие в общественной жизни района и города, поездки и сплочение коллектива - от вашей активности зависит ваш авторитет.</a:t>
            </a:r>
          </a:p>
          <a:p>
            <a:pPr marL="265113" indent="19050"/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 </a:t>
            </a:r>
          </a:p>
          <a:p>
            <a:pPr marL="265113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Регистрационные листы</a:t>
            </a:r>
          </a:p>
          <a:p>
            <a:pPr marL="265113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Презентации</a:t>
            </a:r>
          </a:p>
          <a:p>
            <a:pPr marL="265113" indent="19050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Фото и видеоотчёты</a:t>
            </a:r>
          </a:p>
          <a:p>
            <a:pPr marL="342900" indent="-342900"/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l="6441" t="23180" r="7246" b="12540"/>
          <a:stretch>
            <a:fillRect/>
          </a:stretch>
        </p:blipFill>
        <p:spPr bwMode="auto">
          <a:xfrm>
            <a:off x="6084168" y="5589240"/>
            <a:ext cx="1727200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s://kotabatu.net/wp-content/uploads/2018/01/sinergi.jpg"/>
          <p:cNvPicPr>
            <a:picLocks noChangeAspect="1" noChangeArrowheads="1"/>
          </p:cNvPicPr>
          <p:nvPr/>
        </p:nvPicPr>
        <p:blipFill>
          <a:blip r:embed="rId3" cstate="print"/>
          <a:srcRect t="26341" b="30175"/>
          <a:stretch>
            <a:fillRect/>
          </a:stretch>
        </p:blipFill>
        <p:spPr bwMode="auto">
          <a:xfrm>
            <a:off x="467544" y="5517232"/>
            <a:ext cx="3815317" cy="8640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67744" y="6453336"/>
            <a:ext cx="493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-8-                                                                                -5-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38884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3025">
              <a:buAutoNum type="arabicPeriod" startAt="6"/>
            </a:pPr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 Экспертная деятельность</a:t>
            </a:r>
          </a:p>
          <a:p>
            <a:pPr marL="342900" indent="-342900"/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Станьте экспертом по проверке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материалов учительских сайтов и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сообществ, членом жюри НПК,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олимпиад, конкурсов.  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Организуйте конкурсы для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классов, параллелей в рамках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предметных недель или просто к</a:t>
            </a: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праздникам. </a:t>
            </a:r>
          </a:p>
          <a:p>
            <a:pPr marL="342900" indent="-74613"/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 marL="342900" indent="-74613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Сайт Педсовет</a:t>
            </a:r>
          </a:p>
          <a:p>
            <a:pPr marL="342900" indent="-74613"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 Школьные конкурсы и НПК</a:t>
            </a:r>
          </a:p>
          <a:p>
            <a:pPr marL="342900" indent="-74613"/>
            <a:endParaRPr lang="ru-RU" sz="2000" b="1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marL="342900" indent="-74613"/>
            <a:r>
              <a:rPr lang="ru-RU" sz="2000" dirty="0" smtClean="0">
                <a:latin typeface="Arial Narrow" pitchFamily="34" charset="0"/>
              </a:rPr>
              <a:t> 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260648"/>
            <a:ext cx="38164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54A91"/>
                </a:solidFill>
                <a:latin typeface="Arial Narrow" pitchFamily="34" charset="0"/>
              </a:rPr>
              <a:t>7. Проекты</a:t>
            </a:r>
          </a:p>
          <a:p>
            <a:endParaRPr lang="ru-RU" sz="3600" dirty="0" smtClean="0">
              <a:solidFill>
                <a:srgbClr val="254A91"/>
              </a:solidFill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Создавайте свои собственные проекты (творческие, социальные, тематические) или присоединяйтесь к уже реализующимся.  С  коллегами или учениками вы с пользой проведёте время, станете одной командой и воплотите свои идеи в жизнь.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!!!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Проекты к праздникам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Благотворительные акции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Arial Narrow" pitchFamily="34" charset="0"/>
              </a:rPr>
              <a:t>Проекты по предмету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15362" name="Picture 2" descr="http://293.spb.ru/wp-content/uploads/2015/12/%D0%A2%D1%8B-%D0%B8%D1%81%D1%81%D0%BB%D0%B5%D0%B4%D0%BE%D0%B2%D0%B0%D1%82%D0%B5%D0%BB%D1%8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229200"/>
            <a:ext cx="1440160" cy="1260140"/>
          </a:xfrm>
          <a:prstGeom prst="rect">
            <a:avLst/>
          </a:prstGeom>
          <a:noFill/>
        </p:spPr>
      </p:pic>
      <p:pic>
        <p:nvPicPr>
          <p:cNvPr id="15364" name="Picture 4" descr="https://s.vtambove.ru/localStorage/news/7e/62/8e/db/7e628edb_resizedScaled_1020to636.jpg"/>
          <p:cNvPicPr>
            <a:picLocks noChangeAspect="1" noChangeArrowheads="1"/>
          </p:cNvPicPr>
          <p:nvPr/>
        </p:nvPicPr>
        <p:blipFill>
          <a:blip r:embed="rId3" cstate="print"/>
          <a:srcRect l="23760" t="6920" r="26561" b="8312"/>
          <a:stretch>
            <a:fillRect/>
          </a:stretch>
        </p:blipFill>
        <p:spPr bwMode="auto">
          <a:xfrm>
            <a:off x="1835696" y="5445225"/>
            <a:ext cx="946391" cy="10081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6453336"/>
            <a:ext cx="556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-6-                                                                                         -7-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580</Words>
  <Application>Microsoft Office PowerPoint</Application>
  <PresentationFormat>Экран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Чучумова</dc:creator>
  <cp:lastModifiedBy>Kuzminyh-NA</cp:lastModifiedBy>
  <cp:revision>16</cp:revision>
  <dcterms:created xsi:type="dcterms:W3CDTF">2018-09-30T15:03:24Z</dcterms:created>
  <dcterms:modified xsi:type="dcterms:W3CDTF">2018-10-25T11:20:01Z</dcterms:modified>
</cp:coreProperties>
</file>